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5" r:id="rId4"/>
  </p:sldMasterIdLst>
  <p:notesMasterIdLst>
    <p:notesMasterId r:id="rId18"/>
  </p:notesMasterIdLst>
  <p:handoutMasterIdLst>
    <p:handoutMasterId r:id="rId19"/>
  </p:handoutMasterIdLst>
  <p:sldIdLst>
    <p:sldId id="288" r:id="rId5"/>
    <p:sldId id="330" r:id="rId6"/>
    <p:sldId id="298" r:id="rId7"/>
    <p:sldId id="305" r:id="rId8"/>
    <p:sldId id="323" r:id="rId9"/>
    <p:sldId id="331" r:id="rId10"/>
    <p:sldId id="324" r:id="rId11"/>
    <p:sldId id="332" r:id="rId12"/>
    <p:sldId id="325" r:id="rId13"/>
    <p:sldId id="328" r:id="rId14"/>
    <p:sldId id="329" r:id="rId15"/>
    <p:sldId id="333" r:id="rId16"/>
    <p:sldId id="308" r:id="rId17"/>
  </p:sldIdLst>
  <p:sldSz cx="12192000" cy="6858000"/>
  <p:notesSz cx="7104063" cy="10234613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58ED5"/>
    <a:srgbClr val="0080FF"/>
    <a:srgbClr val="68B0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412FA56-05FA-4BEB-B327-8D772EE369EA}" v="23" dt="2024-01-16T10:28:07.58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93" d="100"/>
          <a:sy n="93" d="100"/>
        </p:scale>
        <p:origin x="-216" y="21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slide" Target="slides/slide4.xml" Id="rId8" /><Relationship Type="http://schemas.openxmlformats.org/officeDocument/2006/relationships/slide" Target="slides/slide9.xml" Id="rId13" /><Relationship Type="http://schemas.openxmlformats.org/officeDocument/2006/relationships/notesMaster" Target="notesMasters/notesMaster1.xml" Id="rId18" /><Relationship Type="http://schemas.openxmlformats.org/officeDocument/2006/relationships/customXml" Target="../customXml/item3.xml" Id="rId3" /><Relationship Type="http://schemas.openxmlformats.org/officeDocument/2006/relationships/viewProps" Target="viewProps.xml" Id="rId21" /><Relationship Type="http://schemas.openxmlformats.org/officeDocument/2006/relationships/slide" Target="slides/slide3.xml" Id="rId7" /><Relationship Type="http://schemas.openxmlformats.org/officeDocument/2006/relationships/slide" Target="slides/slide8.xml" Id="rId12" /><Relationship Type="http://schemas.openxmlformats.org/officeDocument/2006/relationships/slide" Target="slides/slide13.xml" Id="rId17" /><Relationship Type="http://schemas.microsoft.com/office/2015/10/relationships/revisionInfo" Target="revisionInfo.xml" Id="rId25" /><Relationship Type="http://schemas.openxmlformats.org/officeDocument/2006/relationships/customXml" Target="../customXml/item2.xml" Id="rId2" /><Relationship Type="http://schemas.openxmlformats.org/officeDocument/2006/relationships/slide" Target="slides/slide12.xml" Id="rId16" /><Relationship Type="http://schemas.openxmlformats.org/officeDocument/2006/relationships/presProps" Target="presProps.xml" Id="rId20" /><Relationship Type="http://schemas.openxmlformats.org/officeDocument/2006/relationships/customXml" Target="../customXml/item1.xml" Id="rId1" /><Relationship Type="http://schemas.openxmlformats.org/officeDocument/2006/relationships/slide" Target="slides/slide2.xml" Id="rId6" /><Relationship Type="http://schemas.openxmlformats.org/officeDocument/2006/relationships/slide" Target="slides/slide7.xml" Id="rId11" /><Relationship Type="http://schemas.openxmlformats.org/officeDocument/2006/relationships/slide" Target="slides/slide1.xml" Id="rId5" /><Relationship Type="http://schemas.openxmlformats.org/officeDocument/2006/relationships/slide" Target="slides/slide11.xml" Id="rId15" /><Relationship Type="http://schemas.openxmlformats.org/officeDocument/2006/relationships/tableStyles" Target="tableStyles.xml" Id="rId23" /><Relationship Type="http://schemas.openxmlformats.org/officeDocument/2006/relationships/slide" Target="slides/slide6.xml" Id="rId10" /><Relationship Type="http://schemas.openxmlformats.org/officeDocument/2006/relationships/handoutMaster" Target="handoutMasters/handoutMaster1.xml" Id="rId19" /><Relationship Type="http://schemas.openxmlformats.org/officeDocument/2006/relationships/slideMaster" Target="slideMasters/slideMaster1.xml" Id="rId4" /><Relationship Type="http://schemas.openxmlformats.org/officeDocument/2006/relationships/slide" Target="slides/slide5.xml" Id="rId9" /><Relationship Type="http://schemas.openxmlformats.org/officeDocument/2006/relationships/slide" Target="slides/slide10.xml" Id="rId14" /><Relationship Type="http://schemas.openxmlformats.org/officeDocument/2006/relationships/theme" Target="theme/theme1.xml" Id="rId22" 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3078427" cy="511730"/>
          </a:xfrm>
          <a:prstGeom prst="rect">
            <a:avLst/>
          </a:prstGeom>
        </p:spPr>
        <p:txBody>
          <a:bodyPr vert="horz" lIns="94741" tIns="47370" rIns="94741" bIns="4737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4023993" y="1"/>
            <a:ext cx="3078427" cy="511730"/>
          </a:xfrm>
          <a:prstGeom prst="rect">
            <a:avLst/>
          </a:prstGeom>
        </p:spPr>
        <p:txBody>
          <a:bodyPr vert="horz" lIns="94741" tIns="47370" rIns="94741" bIns="47370" rtlCol="0"/>
          <a:lstStyle>
            <a:lvl1pPr algn="r">
              <a:defRPr sz="1200"/>
            </a:lvl1pPr>
          </a:lstStyle>
          <a:p>
            <a:fld id="{949305BD-B075-BF4B-AFF1-E4026C10D66F}" type="datetimeFigureOut">
              <a:rPr lang="fr-FR" smtClean="0"/>
              <a:t>16/01/2024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2" y="9721107"/>
            <a:ext cx="3078427" cy="511730"/>
          </a:xfrm>
          <a:prstGeom prst="rect">
            <a:avLst/>
          </a:prstGeom>
        </p:spPr>
        <p:txBody>
          <a:bodyPr vert="horz" lIns="94741" tIns="47370" rIns="94741" bIns="4737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4023993" y="9721107"/>
            <a:ext cx="3078427" cy="511730"/>
          </a:xfrm>
          <a:prstGeom prst="rect">
            <a:avLst/>
          </a:prstGeom>
        </p:spPr>
        <p:txBody>
          <a:bodyPr vert="horz" lIns="94741" tIns="47370" rIns="94741" bIns="47370" rtlCol="0" anchor="b"/>
          <a:lstStyle>
            <a:lvl1pPr algn="r">
              <a:defRPr sz="1200"/>
            </a:lvl1pPr>
          </a:lstStyle>
          <a:p>
            <a:fld id="{6CAC7AEE-9B07-A84B-8BDC-88601926764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051493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3078427" cy="511730"/>
          </a:xfrm>
          <a:prstGeom prst="rect">
            <a:avLst/>
          </a:prstGeom>
        </p:spPr>
        <p:txBody>
          <a:bodyPr vert="horz" lIns="94741" tIns="47370" rIns="94741" bIns="4737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4023993" y="1"/>
            <a:ext cx="3078427" cy="511730"/>
          </a:xfrm>
          <a:prstGeom prst="rect">
            <a:avLst/>
          </a:prstGeom>
        </p:spPr>
        <p:txBody>
          <a:bodyPr vert="horz" lIns="94741" tIns="47370" rIns="94741" bIns="47370" rtlCol="0"/>
          <a:lstStyle>
            <a:lvl1pPr algn="r">
              <a:defRPr sz="1200"/>
            </a:lvl1pPr>
          </a:lstStyle>
          <a:p>
            <a:fld id="{084BBA47-F725-704B-BE53-5F3BE49C6B4F}" type="datetimeFigureOut">
              <a:rPr lang="fr-FR" smtClean="0"/>
              <a:t>16/01/2024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66763"/>
            <a:ext cx="6821487" cy="383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741" tIns="47370" rIns="94741" bIns="4737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710408" y="4861442"/>
            <a:ext cx="5683250" cy="4605575"/>
          </a:xfrm>
          <a:prstGeom prst="rect">
            <a:avLst/>
          </a:prstGeom>
        </p:spPr>
        <p:txBody>
          <a:bodyPr vert="horz" lIns="94741" tIns="47370" rIns="94741" bIns="4737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2" y="9721107"/>
            <a:ext cx="3078427" cy="511730"/>
          </a:xfrm>
          <a:prstGeom prst="rect">
            <a:avLst/>
          </a:prstGeom>
        </p:spPr>
        <p:txBody>
          <a:bodyPr vert="horz" lIns="94741" tIns="47370" rIns="94741" bIns="4737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4023993" y="9721107"/>
            <a:ext cx="3078427" cy="511730"/>
          </a:xfrm>
          <a:prstGeom prst="rect">
            <a:avLst/>
          </a:prstGeom>
        </p:spPr>
        <p:txBody>
          <a:bodyPr vert="horz" lIns="94741" tIns="47370" rIns="94741" bIns="47370" rtlCol="0" anchor="b"/>
          <a:lstStyle>
            <a:lvl1pPr algn="r">
              <a:defRPr sz="1200"/>
            </a:lvl1pPr>
          </a:lstStyle>
          <a:p>
            <a:fld id="{C93B298F-0B9A-054A-893A-74A9DC07196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336175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75947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Pag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/>
          <p:cNvSpPr>
            <a:spLocks noGrp="1"/>
          </p:cNvSpPr>
          <p:nvPr>
            <p:ph type="body" sz="quarter" idx="10"/>
          </p:nvPr>
        </p:nvSpPr>
        <p:spPr>
          <a:xfrm>
            <a:off x="2953789" y="349135"/>
            <a:ext cx="8983287" cy="5391265"/>
          </a:xfrm>
          <a:prstGeom prst="rect">
            <a:avLst/>
          </a:prstGeom>
          <a:ln>
            <a:noFill/>
          </a:ln>
        </p:spPr>
        <p:txBody>
          <a:bodyPr vert="horz"/>
          <a:lstStyle>
            <a:lvl1pPr>
              <a:defRPr>
                <a:latin typeface="Quasimoda"/>
                <a:cs typeface="Quasimoda"/>
              </a:defRPr>
            </a:lvl1pPr>
            <a:lvl2pPr>
              <a:defRPr>
                <a:latin typeface="Quasimoda"/>
                <a:cs typeface="Quasimoda"/>
              </a:defRPr>
            </a:lvl2pPr>
            <a:lvl3pPr>
              <a:defRPr>
                <a:latin typeface="Quasimoda"/>
                <a:cs typeface="Quasimoda"/>
              </a:defRPr>
            </a:lvl3pPr>
            <a:lvl4pPr>
              <a:defRPr>
                <a:latin typeface="Quasimoda"/>
                <a:cs typeface="Quasimoda"/>
              </a:defRPr>
            </a:lvl4pPr>
            <a:lvl5pPr>
              <a:defRPr>
                <a:latin typeface="Quasimoda"/>
                <a:cs typeface="Quasimoda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pic>
        <p:nvPicPr>
          <p:cNvPr id="9" name="Image 8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66BA36E7-52DB-44F9-892D-983B7A55F2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39727" y="6166484"/>
            <a:ext cx="1342246" cy="50962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9777996-CD8A-8B64-1FF0-FB954B56E698}"/>
              </a:ext>
            </a:extLst>
          </p:cNvPr>
          <p:cNvSpPr/>
          <p:nvPr userDrawn="1"/>
        </p:nvSpPr>
        <p:spPr>
          <a:xfrm>
            <a:off x="0" y="0"/>
            <a:ext cx="2815244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DBA6934-0E4C-09C6-2AF6-098EEE6DE2B0}"/>
              </a:ext>
            </a:extLst>
          </p:cNvPr>
          <p:cNvSpPr/>
          <p:nvPr userDrawn="1"/>
        </p:nvSpPr>
        <p:spPr>
          <a:xfrm>
            <a:off x="653935" y="299258"/>
            <a:ext cx="2161309" cy="57080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85DC3CFC-AA75-B641-76EF-624F2A83201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125309" y="6034165"/>
            <a:ext cx="2414225" cy="77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5947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2875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743" r:id="rId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guide.ptith975.fr/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 txBox="1">
            <a:spLocks/>
          </p:cNvSpPr>
          <p:nvPr/>
        </p:nvSpPr>
        <p:spPr>
          <a:xfrm>
            <a:off x="7555941" y="2222269"/>
            <a:ext cx="4049320" cy="2717396"/>
          </a:xfrm>
          <a:prstGeom prst="rect">
            <a:avLst/>
          </a:prstGeom>
          <a:ln>
            <a:noFill/>
          </a:ln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fr-FR" sz="4500" b="1" baseline="30000" dirty="0" err="1">
                <a:solidFill>
                  <a:srgbClr val="FFC000"/>
                </a:solidFill>
                <a:latin typeface="Quasimoda"/>
                <a:cs typeface="Quasimoda"/>
              </a:rPr>
              <a:t>CoPil</a:t>
            </a:r>
            <a:r>
              <a:rPr lang="fr-FR" sz="4500" b="1" baseline="30000" dirty="0">
                <a:solidFill>
                  <a:srgbClr val="FFC000"/>
                </a:solidFill>
                <a:latin typeface="Quasimoda"/>
                <a:cs typeface="Quasimoda"/>
              </a:rPr>
              <a:t> SEEPH2023 </a:t>
            </a:r>
          </a:p>
          <a:p>
            <a:pPr algn="l">
              <a:spcBef>
                <a:spcPts val="0"/>
              </a:spcBef>
            </a:pPr>
            <a:r>
              <a:rPr lang="fr-FR" sz="4500" b="1" baseline="30000" dirty="0">
                <a:solidFill>
                  <a:srgbClr val="FFC000"/>
                </a:solidFill>
                <a:latin typeface="Quasimoda"/>
                <a:cs typeface="Quasimoda"/>
              </a:rPr>
              <a:t>Bilan du 16 janvier 2024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C2ABC7C-F895-610F-CDE1-3076E6DB7D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990" r="33795"/>
          <a:stretch/>
        </p:blipFill>
        <p:spPr>
          <a:xfrm>
            <a:off x="-33350" y="0"/>
            <a:ext cx="5374970" cy="6859203"/>
          </a:xfrm>
          <a:prstGeom prst="rect">
            <a:avLst/>
          </a:prstGeom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D193E7B3-8971-2F30-CFA6-916DCA4D3DE8}"/>
              </a:ext>
            </a:extLst>
          </p:cNvPr>
          <p:cNvSpPr/>
          <p:nvPr/>
        </p:nvSpPr>
        <p:spPr>
          <a:xfrm>
            <a:off x="3745338" y="1918335"/>
            <a:ext cx="3192564" cy="302133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DC978BA-90B2-7FB4-CE3E-149CFC187C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5291" y="2563056"/>
            <a:ext cx="2839981" cy="1731888"/>
          </a:xfrm>
          <a:prstGeom prst="rect">
            <a:avLst/>
          </a:prstGeom>
        </p:spPr>
      </p:pic>
      <p:pic>
        <p:nvPicPr>
          <p:cNvPr id="5" name="Image 4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9FD4E429-812A-4EBD-D1A8-383CA49957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83617" y="6159557"/>
            <a:ext cx="1342246" cy="509623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B01B3124-BA02-9017-E079-1A41499755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7847" y="6027238"/>
            <a:ext cx="2414225" cy="77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4267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6BFC7D33-965C-47C8-BC52-9A32542DF700}"/>
              </a:ext>
            </a:extLst>
          </p:cNvPr>
          <p:cNvSpPr txBox="1"/>
          <p:nvPr/>
        </p:nvSpPr>
        <p:spPr bwMode="auto">
          <a:xfrm>
            <a:off x="665018" y="332511"/>
            <a:ext cx="5597237" cy="47105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rtlCol="0" anchor="t" anchorCtr="0">
            <a:noAutofit/>
          </a:bodyPr>
          <a:lstStyle/>
          <a:p>
            <a:r>
              <a:rPr lang="fr-FR" sz="2800" b="1" dirty="0">
                <a:solidFill>
                  <a:srgbClr val="FFC000"/>
                </a:solidFill>
                <a:ea typeface="+mj-ea"/>
                <a:cs typeface="+mj-cs"/>
              </a:rPr>
              <a:t>SEEPH2023</a:t>
            </a:r>
            <a:endParaRPr lang="fr-FR" sz="2400" dirty="0">
              <a:solidFill>
                <a:srgbClr val="FFC000"/>
              </a:solidFill>
              <a:ea typeface="+mj-ea"/>
              <a:cs typeface="+mj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B8CDED2-1C77-0C62-9075-8D6E4D3040F5}"/>
              </a:ext>
            </a:extLst>
          </p:cNvPr>
          <p:cNvSpPr txBox="1"/>
          <p:nvPr/>
        </p:nvSpPr>
        <p:spPr bwMode="auto">
          <a:xfrm>
            <a:off x="665018" y="1170016"/>
            <a:ext cx="9424555" cy="472786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rtlCol="0" anchor="t" anchorCtr="0">
            <a:noAutofit/>
          </a:bodyPr>
          <a:lstStyle/>
          <a:p>
            <a:pPr marL="179388"/>
            <a:r>
              <a:rPr lang="fr-FR" sz="2800" b="1" dirty="0">
                <a:ea typeface="+mj-ea"/>
                <a:cs typeface="+mj-cs"/>
              </a:rPr>
              <a:t>Focus Miquelon…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08499D9F-05DB-2ABC-387B-29810F8529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937"/>
          <a:stretch/>
        </p:blipFill>
        <p:spPr>
          <a:xfrm>
            <a:off x="8074682" y="3653431"/>
            <a:ext cx="3680460" cy="2234889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0270A037-AA16-CA68-AB85-AE5793B0F7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55" t="13193" r="28812"/>
          <a:stretch/>
        </p:blipFill>
        <p:spPr>
          <a:xfrm>
            <a:off x="5541818" y="1205886"/>
            <a:ext cx="4834732" cy="294894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15DD6554-D989-7EC6-5583-98820939FB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9011" y="2192091"/>
            <a:ext cx="3578283" cy="2683712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5050D417-9639-0B01-9BF4-CD2801E44F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6160" y="4484145"/>
            <a:ext cx="5322269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943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>
            <a:extLst>
              <a:ext uri="{FF2B5EF4-FFF2-40B4-BE49-F238E27FC236}">
                <a16:creationId xmlns:a16="http://schemas.microsoft.com/office/drawing/2014/main" id="{DC1E2626-DF22-A3B9-B42F-501BCC19234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62000" y="381001"/>
            <a:ext cx="8969433" cy="411480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fr-FR" sz="2400" b="1" dirty="0">
                <a:solidFill>
                  <a:srgbClr val="FFC000"/>
                </a:solidFill>
              </a:rPr>
              <a:t>Les Challenges et Trophées</a:t>
            </a:r>
            <a:br>
              <a:rPr lang="fr-FR" sz="3600" dirty="0"/>
            </a:br>
            <a:endParaRPr lang="fr-FR" sz="3600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7884EE97-02AC-F469-CD3B-42B9E7E6A50A}"/>
              </a:ext>
            </a:extLst>
          </p:cNvPr>
          <p:cNvSpPr txBox="1"/>
          <p:nvPr/>
        </p:nvSpPr>
        <p:spPr bwMode="auto">
          <a:xfrm>
            <a:off x="653588" y="1494905"/>
            <a:ext cx="6052012" cy="18502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rtlCol="0" anchor="t" anchorCtr="0">
            <a:noAutofit/>
          </a:bodyPr>
          <a:lstStyle/>
          <a:p>
            <a:pPr marL="179388"/>
            <a:r>
              <a:rPr lang="fr-FR" sz="2400" b="1" dirty="0">
                <a:ea typeface="+mj-ea"/>
                <a:cs typeface="+mj-cs"/>
              </a:rPr>
              <a:t>Remise des prix</a:t>
            </a:r>
          </a:p>
          <a:p>
            <a:pPr marL="179388"/>
            <a:endParaRPr lang="fr-FR" sz="2000" b="1" dirty="0">
              <a:ea typeface="+mj-ea"/>
              <a:cs typeface="+mj-cs"/>
            </a:endParaRPr>
          </a:p>
          <a:p>
            <a:pPr marL="179388"/>
            <a:r>
              <a:rPr lang="fr-FR" sz="2000" b="1" dirty="0">
                <a:ea typeface="+mj-ea"/>
                <a:cs typeface="+mj-cs"/>
              </a:rPr>
              <a:t>-Le challenge « </a:t>
            </a:r>
            <a:r>
              <a:rPr lang="fr-FR" sz="2000" b="1" dirty="0" err="1">
                <a:ea typeface="+mj-ea"/>
                <a:cs typeface="+mj-cs"/>
              </a:rPr>
              <a:t>Handipoursuite</a:t>
            </a:r>
            <a:r>
              <a:rPr lang="fr-FR" sz="2000" b="1" dirty="0">
                <a:ea typeface="+mj-ea"/>
                <a:cs typeface="+mj-cs"/>
              </a:rPr>
              <a:t> » AGEFIPH</a:t>
            </a:r>
          </a:p>
          <a:p>
            <a:pPr marL="179388"/>
            <a:r>
              <a:rPr lang="fr-FR" sz="2000" b="1" dirty="0">
                <a:ea typeface="+mj-ea"/>
                <a:cs typeface="+mj-cs"/>
              </a:rPr>
              <a:t>-Le challenge FIPHFP</a:t>
            </a:r>
          </a:p>
          <a:p>
            <a:pPr marL="179388"/>
            <a:r>
              <a:rPr lang="fr-FR" sz="2000" b="1" dirty="0">
                <a:ea typeface="+mj-ea"/>
                <a:cs typeface="+mj-cs"/>
              </a:rPr>
              <a:t>-L’Open Forum Handicap</a:t>
            </a:r>
          </a:p>
          <a:p>
            <a:pPr marL="179388"/>
            <a:endParaRPr lang="fr-FR" sz="2000" b="1" dirty="0">
              <a:ea typeface="+mj-ea"/>
              <a:cs typeface="+mj-cs"/>
            </a:endParaRPr>
          </a:p>
          <a:p>
            <a:pPr marL="179388"/>
            <a:endParaRPr lang="fr-FR" sz="2000" dirty="0">
              <a:ea typeface="+mj-ea"/>
              <a:cs typeface="+mj-cs"/>
            </a:endParaRPr>
          </a:p>
          <a:p>
            <a:pPr marL="179388"/>
            <a:endParaRPr lang="fr-FR" sz="2000" dirty="0">
              <a:solidFill>
                <a:srgbClr val="6796CD"/>
              </a:solidFill>
              <a:ea typeface="+mj-ea"/>
              <a:cs typeface="+mj-cs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98DD239-9641-1BB6-9220-0124DFF204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0638" y="1231372"/>
            <a:ext cx="4383470" cy="282276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97975B5-7708-7F9B-D0DD-D7E7708171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1636" y="3345180"/>
            <a:ext cx="5238338" cy="242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4064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>
            <a:extLst>
              <a:ext uri="{FF2B5EF4-FFF2-40B4-BE49-F238E27FC236}">
                <a16:creationId xmlns:a16="http://schemas.microsoft.com/office/drawing/2014/main" id="{DC1E2626-DF22-A3B9-B42F-501BCC19234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62000" y="381001"/>
            <a:ext cx="8969433" cy="411480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fr-FR" sz="2400" b="1" dirty="0" err="1">
                <a:solidFill>
                  <a:srgbClr val="FFC000"/>
                </a:solidFill>
              </a:rPr>
              <a:t>CoPil</a:t>
            </a:r>
            <a:r>
              <a:rPr lang="fr-FR" sz="2400" b="1" dirty="0">
                <a:solidFill>
                  <a:srgbClr val="FFC000"/>
                </a:solidFill>
              </a:rPr>
              <a:t> PTITH2023</a:t>
            </a:r>
            <a:br>
              <a:rPr lang="fr-FR" sz="3600" dirty="0"/>
            </a:br>
            <a:endParaRPr lang="fr-FR" sz="36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B8E5E3A-65F8-FA72-EC69-B260A01AC0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10" t="18951" r="7229"/>
          <a:stretch/>
        </p:blipFill>
        <p:spPr>
          <a:xfrm>
            <a:off x="470039" y="865555"/>
            <a:ext cx="5108638" cy="3428999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A00E4A1-2F3F-7669-701A-24ED3C147F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974" r="4813" b="5556"/>
          <a:stretch/>
        </p:blipFill>
        <p:spPr>
          <a:xfrm>
            <a:off x="5795003" y="246580"/>
            <a:ext cx="5634997" cy="326204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BCA8711-E350-4A4A-8CC3-07982D77261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7939"/>
          <a:stretch/>
        </p:blipFill>
        <p:spPr>
          <a:xfrm>
            <a:off x="8222083" y="2930791"/>
            <a:ext cx="2878049" cy="3149029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3A0B8F8D-16F2-2ABA-B2BB-2805483562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0096" y="3470523"/>
            <a:ext cx="4455560" cy="334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8718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5DCD1F8B-66D3-26BD-ADF1-0C6A46F149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54" y="1248553"/>
            <a:ext cx="5965253" cy="331040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DC1E2626-DF22-A3B9-B42F-501BCC19234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81644" y="399011"/>
            <a:ext cx="11144596" cy="925483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fr-FR" sz="2400" b="1" dirty="0">
                <a:solidFill>
                  <a:srgbClr val="FFC000"/>
                </a:solidFill>
              </a:rPr>
              <a:t>GUIDE GT2 « Mieux se connaitre pour mieux accompagner »</a:t>
            </a:r>
            <a:br>
              <a:rPr lang="fr-FR" sz="3600" dirty="0"/>
            </a:br>
            <a:endParaRPr lang="fr-FR" sz="3600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A877C5AD-D18D-636F-4C96-09D03BF89B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1157" y="4349647"/>
            <a:ext cx="5091095" cy="241637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4A54DDB-2FB0-37D6-7E20-762730F3DF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4076" y="1181771"/>
            <a:ext cx="4775295" cy="2528364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A319DFFA-ABAB-EC4D-D66D-5EF56B6C3D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8242" y="3729840"/>
            <a:ext cx="4022914" cy="2064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3222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6BFC7D33-965C-47C8-BC52-9A32542DF700}"/>
              </a:ext>
            </a:extLst>
          </p:cNvPr>
          <p:cNvSpPr txBox="1"/>
          <p:nvPr/>
        </p:nvSpPr>
        <p:spPr bwMode="auto">
          <a:xfrm>
            <a:off x="678180" y="1539933"/>
            <a:ext cx="11254740" cy="457130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rtlCol="0" anchor="t" anchorCtr="0">
            <a:noAutofit/>
          </a:bodyPr>
          <a:lstStyle/>
          <a:p>
            <a:pPr marL="179388"/>
            <a:r>
              <a:rPr lang="fr-FR" sz="2800" b="1" dirty="0">
                <a:ea typeface="+mj-ea"/>
                <a:cs typeface="+mj-cs"/>
              </a:rPr>
              <a:t>Points à aborder</a:t>
            </a:r>
          </a:p>
          <a:p>
            <a:pPr marL="179388"/>
            <a:endParaRPr lang="fr-FR" sz="2400" dirty="0">
              <a:ea typeface="+mj-ea"/>
              <a:cs typeface="+mj-cs"/>
            </a:endParaRPr>
          </a:p>
          <a:p>
            <a:pPr marL="179388"/>
            <a:endParaRPr lang="fr-FR" sz="2400" dirty="0">
              <a:ea typeface="+mj-ea"/>
              <a:cs typeface="+mj-cs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779319" y="439508"/>
            <a:ext cx="11604566" cy="933478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fr-FR" sz="2400" b="1" dirty="0">
                <a:solidFill>
                  <a:srgbClr val="FFC000"/>
                </a:solidFill>
              </a:rPr>
              <a:t>Ordre du jour</a:t>
            </a:r>
            <a:br>
              <a:rPr lang="fr-FR" sz="2800" dirty="0"/>
            </a:br>
            <a:endParaRPr lang="fr-FR" sz="2800" dirty="0"/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6023E5C3-2B27-7BA7-9BD1-B11327F1C5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4876637"/>
              </p:ext>
            </p:extLst>
          </p:nvPr>
        </p:nvGraphicFramePr>
        <p:xfrm>
          <a:off x="948076" y="2219693"/>
          <a:ext cx="1084152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10935">
                  <a:extLst>
                    <a:ext uri="{9D8B030D-6E8A-4147-A177-3AD203B41FA5}">
                      <a16:colId xmlns:a16="http://schemas.microsoft.com/office/drawing/2014/main" val="1694196038"/>
                    </a:ext>
                  </a:extLst>
                </a:gridCol>
                <a:gridCol w="2368193">
                  <a:extLst>
                    <a:ext uri="{9D8B030D-6E8A-4147-A177-3AD203B41FA5}">
                      <a16:colId xmlns:a16="http://schemas.microsoft.com/office/drawing/2014/main" val="2941550717"/>
                    </a:ext>
                  </a:extLst>
                </a:gridCol>
                <a:gridCol w="3462392">
                  <a:extLst>
                    <a:ext uri="{9D8B030D-6E8A-4147-A177-3AD203B41FA5}">
                      <a16:colId xmlns:a16="http://schemas.microsoft.com/office/drawing/2014/main" val="376929916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Points </a:t>
                      </a:r>
                      <a:r>
                        <a:rPr lang="fr-FR" dirty="0" err="1"/>
                        <a:t>CoPil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Repère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Décision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95237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Validation du plan de communication PTITH975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Envoyé le 22/11/23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85062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Bilan des actions SEEPH2023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Echange le 16/01/24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25404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Pilotage SEEPH2024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Echange le 16/01/24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95740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949119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6BFC7D33-965C-47C8-BC52-9A32542DF700}"/>
              </a:ext>
            </a:extLst>
          </p:cNvPr>
          <p:cNvSpPr txBox="1"/>
          <p:nvPr/>
        </p:nvSpPr>
        <p:spPr bwMode="auto">
          <a:xfrm>
            <a:off x="3020291" y="1318955"/>
            <a:ext cx="8650778" cy="466066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rtlCol="0" anchor="t" anchorCtr="0">
            <a:noAutofit/>
          </a:bodyPr>
          <a:lstStyle/>
          <a:p>
            <a:pPr marL="179388"/>
            <a:endParaRPr lang="fr-FR" sz="2000" dirty="0">
              <a:ea typeface="+mj-ea"/>
              <a:cs typeface="+mj-cs"/>
            </a:endParaRPr>
          </a:p>
          <a:p>
            <a:pPr marL="179388"/>
            <a:r>
              <a:rPr lang="fr-FR" sz="2000" b="1" dirty="0">
                <a:ea typeface="+mj-ea"/>
                <a:cs typeface="+mj-cs"/>
              </a:rPr>
              <a:t>Axe 1 : </a:t>
            </a:r>
            <a:r>
              <a:rPr lang="fr-FR" sz="2000" dirty="0">
                <a:ea typeface="+mj-ea"/>
                <a:cs typeface="+mj-cs"/>
              </a:rPr>
              <a:t>Travailler sur les </a:t>
            </a:r>
            <a:r>
              <a:rPr lang="fr-FR" sz="2000" b="1" dirty="0">
                <a:ea typeface="+mj-ea"/>
                <a:cs typeface="+mj-cs"/>
              </a:rPr>
              <a:t>REPRESENTATIONS du HANDICAP </a:t>
            </a:r>
            <a:r>
              <a:rPr lang="fr-FR" sz="2000" dirty="0">
                <a:ea typeface="+mj-ea"/>
                <a:cs typeface="+mj-cs"/>
              </a:rPr>
              <a:t>et de la </a:t>
            </a:r>
            <a:r>
              <a:rPr lang="fr-FR" sz="2000" b="1" dirty="0">
                <a:ea typeface="+mj-ea"/>
                <a:cs typeface="+mj-cs"/>
              </a:rPr>
              <a:t>RQTH</a:t>
            </a:r>
            <a:r>
              <a:rPr lang="fr-FR" sz="2000" dirty="0">
                <a:ea typeface="+mj-ea"/>
                <a:cs typeface="+mj-cs"/>
              </a:rPr>
              <a:t> auprès des employeurs et des salariés</a:t>
            </a:r>
          </a:p>
          <a:p>
            <a:pPr marL="179388"/>
            <a:endParaRPr lang="fr-FR" sz="2000" dirty="0">
              <a:ea typeface="+mj-ea"/>
              <a:cs typeface="+mj-cs"/>
            </a:endParaRPr>
          </a:p>
          <a:p>
            <a:pPr marL="179388"/>
            <a:r>
              <a:rPr lang="fr-FR" sz="2000" b="1" dirty="0">
                <a:ea typeface="+mj-ea"/>
                <a:cs typeface="+mj-cs"/>
              </a:rPr>
              <a:t>Axe 2 : STRUCTURER ET FORMALISER </a:t>
            </a:r>
            <a:r>
              <a:rPr lang="fr-FR" sz="2000" dirty="0">
                <a:ea typeface="+mj-ea"/>
                <a:cs typeface="+mj-cs"/>
              </a:rPr>
              <a:t>les </a:t>
            </a:r>
            <a:r>
              <a:rPr lang="fr-FR" sz="2000" b="1" dirty="0">
                <a:ea typeface="+mj-ea"/>
                <a:cs typeface="+mj-cs"/>
              </a:rPr>
              <a:t>PROCESS</a:t>
            </a:r>
            <a:r>
              <a:rPr lang="fr-FR" sz="2000" dirty="0">
                <a:ea typeface="+mj-ea"/>
                <a:cs typeface="+mj-cs"/>
              </a:rPr>
              <a:t> de la dynamique partenariale actuelle</a:t>
            </a:r>
          </a:p>
          <a:p>
            <a:pPr marL="179388"/>
            <a:endParaRPr lang="fr-FR" sz="2000" dirty="0">
              <a:ea typeface="+mj-ea"/>
              <a:cs typeface="+mj-cs"/>
            </a:endParaRPr>
          </a:p>
          <a:p>
            <a:pPr marL="179388"/>
            <a:r>
              <a:rPr lang="fr-FR" sz="2000" b="1" dirty="0">
                <a:ea typeface="+mj-ea"/>
                <a:cs typeface="+mj-cs"/>
              </a:rPr>
              <a:t>Axe 3 : </a:t>
            </a:r>
            <a:r>
              <a:rPr lang="fr-FR" sz="2000" dirty="0">
                <a:ea typeface="+mj-ea"/>
                <a:cs typeface="+mj-cs"/>
              </a:rPr>
              <a:t>Favoriser la </a:t>
            </a:r>
            <a:r>
              <a:rPr lang="fr-FR" sz="2000" b="1" dirty="0">
                <a:ea typeface="+mj-ea"/>
                <a:cs typeface="+mj-cs"/>
              </a:rPr>
              <a:t>MONTEE EN COMPETENCE </a:t>
            </a:r>
            <a:r>
              <a:rPr lang="fr-FR" sz="2000" dirty="0">
                <a:ea typeface="+mj-ea"/>
                <a:cs typeface="+mj-cs"/>
              </a:rPr>
              <a:t>des acteurs sur les processus d’emploi des PSH</a:t>
            </a:r>
          </a:p>
          <a:p>
            <a:pPr marL="179388"/>
            <a:endParaRPr lang="fr-FR" sz="2000" dirty="0">
              <a:ea typeface="+mj-ea"/>
              <a:cs typeface="+mj-cs"/>
            </a:endParaRPr>
          </a:p>
          <a:p>
            <a:pPr marL="179388"/>
            <a:r>
              <a:rPr lang="fr-FR" sz="2000" b="1" dirty="0">
                <a:ea typeface="+mj-ea"/>
                <a:cs typeface="+mj-cs"/>
              </a:rPr>
              <a:t>Axe 4 : METTRE EN ŒUVRE </a:t>
            </a:r>
            <a:r>
              <a:rPr lang="fr-FR" sz="2000" dirty="0">
                <a:ea typeface="+mj-ea"/>
                <a:cs typeface="+mj-cs"/>
              </a:rPr>
              <a:t>et suivre les </a:t>
            </a:r>
            <a:r>
              <a:rPr lang="fr-FR" sz="2000" b="1" dirty="0">
                <a:ea typeface="+mj-ea"/>
                <a:cs typeface="+mj-cs"/>
              </a:rPr>
              <a:t>ACTIONS/EXPERIMENTATIONS</a:t>
            </a:r>
          </a:p>
          <a:p>
            <a:pPr marL="179388"/>
            <a:endParaRPr lang="fr-FR" sz="2000" dirty="0">
              <a:solidFill>
                <a:srgbClr val="6796CD"/>
              </a:solidFill>
              <a:ea typeface="+mj-ea"/>
              <a:cs typeface="+mj-cs"/>
            </a:endParaRPr>
          </a:p>
          <a:p>
            <a:pPr marL="179388"/>
            <a:endParaRPr lang="fr-FR" sz="2000" dirty="0">
              <a:solidFill>
                <a:srgbClr val="6796CD"/>
              </a:solidFill>
              <a:ea typeface="+mj-ea"/>
              <a:cs typeface="+mj-cs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701039" y="291264"/>
            <a:ext cx="9451571" cy="667471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fr-FR" sz="3200" b="1" dirty="0">
                <a:solidFill>
                  <a:srgbClr val="FFC000"/>
                </a:solidFill>
              </a:rPr>
              <a:t>Rappel stratégie PTITH975 2023-2025</a:t>
            </a:r>
          </a:p>
        </p:txBody>
      </p:sp>
    </p:spTree>
    <p:extLst>
      <p:ext uri="{BB962C8B-B14F-4D97-AF65-F5344CB8AC3E}">
        <p14:creationId xmlns:p14="http://schemas.microsoft.com/office/powerpoint/2010/main" val="9997009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6BFC7D33-965C-47C8-BC52-9A32542DF700}"/>
              </a:ext>
            </a:extLst>
          </p:cNvPr>
          <p:cNvSpPr txBox="1"/>
          <p:nvPr/>
        </p:nvSpPr>
        <p:spPr bwMode="auto">
          <a:xfrm>
            <a:off x="665018" y="332511"/>
            <a:ext cx="5597237" cy="47105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rtlCol="0" anchor="t" anchorCtr="0">
            <a:noAutofit/>
          </a:bodyPr>
          <a:lstStyle/>
          <a:p>
            <a:r>
              <a:rPr lang="fr-FR" sz="2800" b="1" dirty="0">
                <a:solidFill>
                  <a:srgbClr val="FFC000"/>
                </a:solidFill>
                <a:ea typeface="+mj-ea"/>
                <a:cs typeface="+mj-cs"/>
              </a:rPr>
              <a:t>La SEEPH2023</a:t>
            </a:r>
            <a:endParaRPr lang="fr-FR" sz="2400" dirty="0">
              <a:solidFill>
                <a:srgbClr val="FFC000"/>
              </a:solidFill>
              <a:ea typeface="+mj-ea"/>
              <a:cs typeface="+mj-cs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9B7EAC2-8640-937D-25E6-2D168F5BD0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9" t="16733" r="3054" b="1349"/>
          <a:stretch/>
        </p:blipFill>
        <p:spPr>
          <a:xfrm>
            <a:off x="3645130" y="194663"/>
            <a:ext cx="6199910" cy="5870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7946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548640" y="259398"/>
            <a:ext cx="4954385" cy="612053"/>
          </a:xfrm>
          <a:prstGeom prst="rect">
            <a:avLst/>
          </a:prstGeom>
        </p:spPr>
        <p:txBody>
          <a:bodyPr/>
          <a:lstStyle/>
          <a:p>
            <a:r>
              <a:rPr lang="fr-FR" sz="3200" b="1" dirty="0">
                <a:solidFill>
                  <a:srgbClr val="FFC000"/>
                </a:solidFill>
              </a:rPr>
              <a:t>Principales actions 2023</a:t>
            </a:r>
          </a:p>
        </p:txBody>
      </p: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F7C39C96-28E4-9FCA-242E-E37B270E37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2013560"/>
              </p:ext>
            </p:extLst>
          </p:nvPr>
        </p:nvGraphicFramePr>
        <p:xfrm>
          <a:off x="548640" y="1031240"/>
          <a:ext cx="11497196" cy="5303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74299">
                  <a:extLst>
                    <a:ext uri="{9D8B030D-6E8A-4147-A177-3AD203B41FA5}">
                      <a16:colId xmlns:a16="http://schemas.microsoft.com/office/drawing/2014/main" val="1744033893"/>
                    </a:ext>
                  </a:extLst>
                </a:gridCol>
                <a:gridCol w="2874299">
                  <a:extLst>
                    <a:ext uri="{9D8B030D-6E8A-4147-A177-3AD203B41FA5}">
                      <a16:colId xmlns:a16="http://schemas.microsoft.com/office/drawing/2014/main" val="714476785"/>
                    </a:ext>
                  </a:extLst>
                </a:gridCol>
                <a:gridCol w="2874299">
                  <a:extLst>
                    <a:ext uri="{9D8B030D-6E8A-4147-A177-3AD203B41FA5}">
                      <a16:colId xmlns:a16="http://schemas.microsoft.com/office/drawing/2014/main" val="959100763"/>
                    </a:ext>
                  </a:extLst>
                </a:gridCol>
                <a:gridCol w="2874299">
                  <a:extLst>
                    <a:ext uri="{9D8B030D-6E8A-4147-A177-3AD203B41FA5}">
                      <a16:colId xmlns:a16="http://schemas.microsoft.com/office/drawing/2014/main" val="1172473913"/>
                    </a:ext>
                  </a:extLst>
                </a:gridCol>
              </a:tblGrid>
              <a:tr h="324949">
                <a:tc>
                  <a:txBody>
                    <a:bodyPr/>
                    <a:lstStyle/>
                    <a:p>
                      <a:pPr algn="ctr"/>
                      <a:r>
                        <a:rPr lang="fr-FR" sz="1600" dirty="0">
                          <a:solidFill>
                            <a:schemeClr val="tx1"/>
                          </a:solidFill>
                        </a:rPr>
                        <a:t>AXE 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>
                          <a:solidFill>
                            <a:schemeClr val="tx1"/>
                          </a:solidFill>
                        </a:rPr>
                        <a:t>AXE 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>
                          <a:solidFill>
                            <a:schemeClr val="tx1"/>
                          </a:solidFill>
                        </a:rPr>
                        <a:t>AXE 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>
                          <a:solidFill>
                            <a:schemeClr val="tx1"/>
                          </a:solidFill>
                        </a:rPr>
                        <a:t>AXE 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41098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600" dirty="0"/>
                        <a:t>-Communication PTITH975 (site web, Facebook, cheznoo.net)</a:t>
                      </a:r>
                    </a:p>
                    <a:p>
                      <a:r>
                        <a:rPr lang="fr-FR" sz="1600" dirty="0"/>
                        <a:t>relais sur les comptes Facebook</a:t>
                      </a:r>
                    </a:p>
                    <a:p>
                      <a:r>
                        <a:rPr lang="fr-FR" sz="1600" dirty="0"/>
                        <a:t>-Reportages SPM la 1ère</a:t>
                      </a:r>
                    </a:p>
                    <a:p>
                      <a:r>
                        <a:rPr lang="fr-FR" sz="1600" dirty="0"/>
                        <a:t>-Challenge « AGEFIPH » dans les entreprises</a:t>
                      </a:r>
                    </a:p>
                    <a:p>
                      <a:r>
                        <a:rPr lang="fr-FR" sz="1600" dirty="0"/>
                        <a:t>-Challenge « FIPHFP » dans les 3 fonctions publiques</a:t>
                      </a:r>
                    </a:p>
                    <a:p>
                      <a:r>
                        <a:rPr lang="fr-FR" sz="1600" dirty="0"/>
                        <a:t>-DUODAY, témoignage de parcours réussi</a:t>
                      </a:r>
                    </a:p>
                    <a:p>
                      <a:r>
                        <a:rPr lang="fr-FR" sz="1600" dirty="0"/>
                        <a:t>-Escape Game « Al Carbone » pour les collégiens et lycéens</a:t>
                      </a:r>
                    </a:p>
                    <a:p>
                      <a:r>
                        <a:rPr lang="fr-FR" sz="1600" dirty="0"/>
                        <a:t>-Mini « hackathon » Open Forum Handicap pour les lycéens</a:t>
                      </a:r>
                    </a:p>
                    <a:p>
                      <a:r>
                        <a:rPr lang="fr-FR" sz="1600" dirty="0"/>
                        <a:t>-Elaboration d’un plan de communication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600" dirty="0"/>
                        <a:t>-Pôle Emploi/Cap Emploi : demandeurs d’emploi</a:t>
                      </a:r>
                    </a:p>
                    <a:p>
                      <a:r>
                        <a:rPr lang="fr-FR" sz="1600" dirty="0"/>
                        <a:t>-Cap Emploi/CPS : employeurs</a:t>
                      </a:r>
                    </a:p>
                    <a:p>
                      <a:r>
                        <a:rPr lang="fr-FR" sz="1600" dirty="0"/>
                        <a:t>-Elaboration du site web du GT2*, </a:t>
                      </a:r>
                      <a:r>
                        <a:rPr lang="fr-FR" sz="1600" dirty="0">
                          <a:hlinkClick r:id="rId2"/>
                        </a:rPr>
                        <a:t>www.guide.ptith975.fr</a:t>
                      </a:r>
                      <a:endParaRPr lang="fr-FR" sz="1600" dirty="0"/>
                    </a:p>
                    <a:p>
                      <a:endParaRPr lang="fr-FR" sz="1600" dirty="0"/>
                    </a:p>
                    <a:p>
                      <a:r>
                        <a:rPr lang="fr-FR" sz="1200" i="1" dirty="0"/>
                        <a:t>*GT2 « Mieux se connaître pour mieux accompagner », 11 acteurs : MTA, CPS, Pôle Emploi, Cap Emploi, DCSTEP, ATS, Vivre Ensemble, AMT, CACIMA, AFC, Restons Chez Nous, Education Nationale</a:t>
                      </a:r>
                    </a:p>
                    <a:p>
                      <a:endParaRPr lang="fr-FR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dirty="0"/>
                        <a:t>-Appui de l’équipe PTITH975 sur la SEEPH2023 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dirty="0"/>
                        <a:t>-Cap Emploi/CPS : employeurs</a:t>
                      </a:r>
                    </a:p>
                    <a:p>
                      <a:r>
                        <a:rPr lang="fr-FR" sz="1600" dirty="0"/>
                        <a:t>-Journée spécifique Miquelon : échange avec mairie et CT, rencontre avec les entreprises</a:t>
                      </a:r>
                    </a:p>
                    <a:p>
                      <a:r>
                        <a:rPr lang="fr-FR" sz="1600" dirty="0"/>
                        <a:t>-Bilan 2023 PTITH975</a:t>
                      </a:r>
                    </a:p>
                    <a:p>
                      <a:endParaRPr lang="fr-FR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600" dirty="0"/>
                        <a:t>-GT2* : Présentation de la cellule PDP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200" i="1" dirty="0"/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i="1" dirty="0"/>
                        <a:t>*GT2 « Mieux se connaître pour mieux accompagner », 11 acteurs : MTA, CPS, Pôle Emploi, Cap Emploi, DCSTEP, ATS, Vivre Ensemble, AMT, CACIMA, AFC, Restons Chez Nous, Education Nationale</a:t>
                      </a:r>
                    </a:p>
                    <a:p>
                      <a:endParaRPr lang="fr-FR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61659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92555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734602" y="326493"/>
            <a:ext cx="8577310" cy="485166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fr-FR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Plan de communication</a:t>
            </a:r>
            <a:endParaRPr lang="fr-FR" sz="2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2638E43-E29B-86FD-8655-E4B69400A3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8941" y="906157"/>
            <a:ext cx="9278728" cy="586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4737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779319" y="293986"/>
            <a:ext cx="11604566" cy="572496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fr-FR" sz="2400" b="1" dirty="0">
                <a:solidFill>
                  <a:srgbClr val="FFC000"/>
                </a:solidFill>
              </a:rPr>
              <a:t>SEEPH2023 en images </a:t>
            </a:r>
            <a:br>
              <a:rPr lang="fr-FR" sz="2800" dirty="0"/>
            </a:br>
            <a:endParaRPr lang="fr-FR" sz="28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B604BD1-A61D-4732-0C9C-A77BFC484D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722" y="3896143"/>
            <a:ext cx="6401355" cy="2883658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C65D826-6267-75E5-51BA-DAE52300AE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1559"/>
          <a:stretch/>
        </p:blipFill>
        <p:spPr>
          <a:xfrm>
            <a:off x="5963356" y="1294480"/>
            <a:ext cx="5327979" cy="2550293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B18D86D-21CC-3717-7DA5-CF126880BDF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7715"/>
          <a:stretch/>
        </p:blipFill>
        <p:spPr>
          <a:xfrm>
            <a:off x="623060" y="1003138"/>
            <a:ext cx="5255580" cy="2841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588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779319" y="293986"/>
            <a:ext cx="11604566" cy="572496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fr-FR" sz="2400" b="1" dirty="0">
                <a:solidFill>
                  <a:srgbClr val="FFC000"/>
                </a:solidFill>
              </a:rPr>
              <a:t>SEEPH2023 en images </a:t>
            </a:r>
            <a:br>
              <a:rPr lang="fr-FR" sz="2800" dirty="0"/>
            </a:br>
            <a:endParaRPr lang="fr-FR" sz="2800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EEC0BAA3-BD56-79AC-C87E-A7909FF5CD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625" t="20230" r="8811" b="13489"/>
          <a:stretch/>
        </p:blipFill>
        <p:spPr>
          <a:xfrm>
            <a:off x="422068" y="1067137"/>
            <a:ext cx="6516415" cy="253926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554E5BB-0751-6CB9-E744-07767163F5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375" r="28625" b="13384"/>
          <a:stretch/>
        </p:blipFill>
        <p:spPr>
          <a:xfrm>
            <a:off x="7215690" y="1023744"/>
            <a:ext cx="3707130" cy="253849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25FDE87-74B6-BEBF-02FE-90E524012F4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726" t="27341" r="4363"/>
          <a:stretch/>
        </p:blipFill>
        <p:spPr>
          <a:xfrm>
            <a:off x="2080518" y="3429000"/>
            <a:ext cx="5296328" cy="3320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6495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758771" y="362452"/>
            <a:ext cx="11604566" cy="500577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fr-FR" sz="2400" b="1" dirty="0">
                <a:solidFill>
                  <a:srgbClr val="FFC000"/>
                </a:solidFill>
              </a:rPr>
              <a:t>SEEPH2023 en images</a:t>
            </a:r>
            <a:br>
              <a:rPr lang="fr-FR" sz="2800" dirty="0"/>
            </a:br>
            <a:endParaRPr lang="fr-FR" sz="28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5E91EB0-9C3F-94FC-658A-88003B2829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364" y="1372986"/>
            <a:ext cx="5106038" cy="340627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8E82B7F-44EC-6A73-CD27-0CC5AFD34A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3155" y="1372986"/>
            <a:ext cx="5030725" cy="3352823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67BF3DA-1A10-6D1A-061A-1D77F96516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8471" y="3185024"/>
            <a:ext cx="5385697" cy="358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282480"/>
      </p:ext>
    </p:extLst>
  </p:cSld>
  <p:clrMapOvr>
    <a:masterClrMapping/>
  </p:clrMapOvr>
</p:sld>
</file>

<file path=ppt/theme/theme1.xml><?xml version="1.0" encoding="utf-8"?>
<a:theme xmlns:a="http://schemas.openxmlformats.org/drawingml/2006/main" name="COUVERTUR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3D8D79DAD5FC3468CADBC64868E46A4" ma:contentTypeVersion="15" ma:contentTypeDescription="Crée un document." ma:contentTypeScope="" ma:versionID="e014f51149d072255a2fab29d32ace65">
  <xsd:schema xmlns:xsd="http://www.w3.org/2001/XMLSchema" xmlns:xs="http://www.w3.org/2001/XMLSchema" xmlns:p="http://schemas.microsoft.com/office/2006/metadata/properties" xmlns:ns2="c9082e00-db18-4425-bcc3-223d8fdb654e" xmlns:ns3="8b7054a0-eff8-4fc6-8556-70630896af75" targetNamespace="http://schemas.microsoft.com/office/2006/metadata/properties" ma:root="true" ma:fieldsID="b42ae1f448a5b1db29c4418ab6ffbf82" ns2:_="" ns3:_="">
    <xsd:import namespace="c9082e00-db18-4425-bcc3-223d8fdb654e"/>
    <xsd:import namespace="8b7054a0-eff8-4fc6-8556-70630896af7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Locatio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082e00-db18-4425-bcc3-223d8fdb654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Balises d’images" ma:readOnly="false" ma:fieldId="{5cf76f15-5ced-4ddc-b409-7134ff3c332f}" ma:taxonomyMulti="true" ma:sspId="e0b57d1e-0981-44cb-bca9-43ccb492923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b7054a0-eff8-4fc6-8556-70630896af75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41d50f12-8278-4dc8-b16c-3360c0fe192a}" ma:internalName="TaxCatchAll" ma:showField="CatchAllData" ma:web="8b7054a0-eff8-4fc6-8556-70630896af7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9082e00-db18-4425-bcc3-223d8fdb654e">
      <Terms xmlns="http://schemas.microsoft.com/office/infopath/2007/PartnerControls"/>
    </lcf76f155ced4ddcb4097134ff3c332f>
    <TaxCatchAll xmlns="8b7054a0-eff8-4fc6-8556-70630896af7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41DED58-43EF-4451-9983-437669ECF8D7}"/>
</file>

<file path=customXml/itemProps2.xml><?xml version="1.0" encoding="utf-8"?>
<ds:datastoreItem xmlns:ds="http://schemas.openxmlformats.org/officeDocument/2006/customXml" ds:itemID="{1EA5709E-4490-4C72-850E-2966B2B6D4BB}">
  <ds:schemaRefs>
    <ds:schemaRef ds:uri="http://www.w3.org/XML/1998/namespace"/>
    <ds:schemaRef ds:uri="http://schemas.microsoft.com/office/2006/documentManagement/types"/>
    <ds:schemaRef ds:uri="http://purl.org/dc/terms/"/>
    <ds:schemaRef ds:uri="http://purl.org/dc/elements/1.1/"/>
    <ds:schemaRef ds:uri="http://purl.org/dc/dcmitype/"/>
    <ds:schemaRef ds:uri="http://schemas.microsoft.com/office/2006/metadata/properties"/>
    <ds:schemaRef ds:uri="http://schemas.openxmlformats.org/package/2006/metadata/core-properties"/>
    <ds:schemaRef ds:uri="b867419f-3cc7-4589-a718-dc63ca6a7e81"/>
    <ds:schemaRef ds:uri="http://schemas.microsoft.com/office/infopath/2007/PartnerControls"/>
    <ds:schemaRef ds:uri="dd7709bf-c981-4bbe-acb1-a2d47ed81920"/>
  </ds:schemaRefs>
</ds:datastoreItem>
</file>

<file path=customXml/itemProps3.xml><?xml version="1.0" encoding="utf-8"?>
<ds:datastoreItem xmlns:ds="http://schemas.openxmlformats.org/officeDocument/2006/customXml" ds:itemID="{53A18A10-04D3-4B47-A0C8-A56582D3867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987</TotalTime>
  <Words>407</Words>
  <Application>Microsoft Office PowerPoint</Application>
  <PresentationFormat>Grand écran</PresentationFormat>
  <Paragraphs>64</Paragraphs>
  <Slides>13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13</vt:i4>
      </vt:variant>
    </vt:vector>
  </HeadingPairs>
  <TitlesOfParts>
    <vt:vector size="17" baseType="lpstr">
      <vt:lpstr>Arial</vt:lpstr>
      <vt:lpstr>Calibri</vt:lpstr>
      <vt:lpstr>Quasimoda</vt:lpstr>
      <vt:lpstr>COUVERTURE</vt:lpstr>
      <vt:lpstr>Présentation PowerPoint</vt:lpstr>
      <vt:lpstr>Ordre du jour </vt:lpstr>
      <vt:lpstr>Rappel stratégie PTITH975 2023-2025</vt:lpstr>
      <vt:lpstr>Présentation PowerPoint</vt:lpstr>
      <vt:lpstr>Principales actions 2023</vt:lpstr>
      <vt:lpstr>Plan de communication</vt:lpstr>
      <vt:lpstr>SEEPH2023 en images  </vt:lpstr>
      <vt:lpstr>SEEPH2023 en images  </vt:lpstr>
      <vt:lpstr>SEEPH2023 en images </vt:lpstr>
      <vt:lpstr>Présentation PowerPoint</vt:lpstr>
      <vt:lpstr>Les Challenges et Trophées </vt:lpstr>
      <vt:lpstr>CoPil PTITH2023 </vt:lpstr>
      <vt:lpstr>GUIDE GT2 « Mieux se connaitre pour mieux accompagner »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TITRE DE LA PRÉSENTION</dc:title>
  <dc:creator>ESTHER 2004</dc:creator>
  <cp:lastModifiedBy>PAYET Frederic</cp:lastModifiedBy>
  <cp:revision>6</cp:revision>
  <cp:lastPrinted>2023-11-24T04:16:09Z</cp:lastPrinted>
  <dcterms:created xsi:type="dcterms:W3CDTF">2020-08-14T12:33:46Z</dcterms:created>
  <dcterms:modified xsi:type="dcterms:W3CDTF">2024-01-16T10:30:04Z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0x01010063D8D79DAD5FC3468CADBC64868E46A4</vt:lpwstr>
  </property>
  <property fmtid="{D5CDD505-2E9C-101B-9397-08002B2CF9AE}" pid="3" name="MediaServiceImageTags">
    <vt:lpwstr/>
  </property>
</Properties>
</file>